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ov" ContentType="video/quicktime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3.svg" ContentType="image/svg+xml"/>
  <Override PartName="/ppt/media/image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1" r:id="rId3"/>
  </p:sldMasterIdLst>
  <p:notesMasterIdLst>
    <p:notesMasterId r:id="rId5"/>
  </p:notesMasterIdLst>
  <p:sldIdLst>
    <p:sldId id="287" r:id="rId4"/>
    <p:sldId id="306" r:id="rId6"/>
    <p:sldId id="289" r:id="rId7"/>
    <p:sldId id="288" r:id="rId8"/>
    <p:sldId id="307" r:id="rId9"/>
    <p:sldId id="290" r:id="rId10"/>
    <p:sldId id="291" r:id="rId11"/>
    <p:sldId id="305" r:id="rId12"/>
    <p:sldId id="292" r:id="rId13"/>
    <p:sldId id="293" r:id="rId14"/>
    <p:sldId id="294" r:id="rId15"/>
    <p:sldId id="295" r:id="rId16"/>
    <p:sldId id="296" r:id="rId17"/>
    <p:sldId id="297" r:id="rId18"/>
    <p:sldId id="302" r:id="rId19"/>
    <p:sldId id="298" r:id="rId20"/>
    <p:sldId id="303" r:id="rId21"/>
    <p:sldId id="299" r:id="rId22"/>
    <p:sldId id="304" r:id="rId23"/>
    <p:sldId id="300" r:id="rId24"/>
    <p:sldId id="30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9A50C-A44C-6649-8A8A-995CABCFF008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851400"/>
            <a:ext cx="12192000" cy="1325563"/>
          </a:xfrm>
        </p:spPr>
        <p:txBody>
          <a:bodyPr anchor="b">
            <a:normAutofit/>
          </a:bodyPr>
          <a:lstStyle>
            <a:lvl1pPr marL="342900" indent="-342900">
              <a:spcBef>
                <a:spcPts val="0"/>
              </a:spcBef>
              <a:buFont typeface="+mj-lt"/>
              <a:buAutoNum type="arabicPeriod"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Times New Roman" panose="02020503050405090304" charset="0"/>
                <a:cs typeface="Times New Roman" panose="0202050305040509030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851400"/>
            <a:ext cx="12192000" cy="1325563"/>
          </a:xfrm>
        </p:spPr>
        <p:txBody>
          <a:bodyPr anchor="b">
            <a:normAutofit/>
          </a:bodyPr>
          <a:lstStyle>
            <a:lvl1pPr marL="342900" indent="-342900">
              <a:spcBef>
                <a:spcPts val="0"/>
              </a:spcBef>
              <a:buFont typeface="+mj-lt"/>
              <a:buAutoNum type="arabicPeriod"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851400"/>
            <a:ext cx="12192000" cy="1325563"/>
          </a:xfrm>
        </p:spPr>
        <p:txBody>
          <a:bodyPr anchor="b">
            <a:normAutofit/>
          </a:bodyPr>
          <a:lstStyle>
            <a:lvl1pPr marL="342900" indent="-342900">
              <a:spcBef>
                <a:spcPts val="0"/>
              </a:spcBef>
              <a:buFont typeface="+mj-lt"/>
              <a:buAutoNum type="arabicPeriod"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851400"/>
            <a:ext cx="12192000" cy="1325563"/>
          </a:xfrm>
        </p:spPr>
        <p:txBody>
          <a:bodyPr anchor="b">
            <a:normAutofit/>
          </a:bodyPr>
          <a:lstStyle>
            <a:lvl1pPr marL="342900" indent="-342900">
              <a:spcBef>
                <a:spcPts val="0"/>
              </a:spcBef>
              <a:buFont typeface="+mj-lt"/>
              <a:buAutoNum type="arabicPeriod"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851400"/>
            <a:ext cx="12192000" cy="1325563"/>
          </a:xfrm>
        </p:spPr>
        <p:txBody>
          <a:bodyPr anchor="b">
            <a:normAutofit/>
          </a:bodyPr>
          <a:lstStyle>
            <a:lvl1pPr marL="342900" indent="-342900">
              <a:spcBef>
                <a:spcPts val="0"/>
              </a:spcBef>
              <a:buFont typeface="+mj-lt"/>
              <a:buAutoNum type="arabicPeriod"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851400"/>
            <a:ext cx="12192000" cy="1325563"/>
          </a:xfrm>
        </p:spPr>
        <p:txBody>
          <a:bodyPr anchor="b">
            <a:normAutofit/>
          </a:bodyPr>
          <a:lstStyle>
            <a:lvl1pPr marL="342900" indent="-342900">
              <a:spcBef>
                <a:spcPts val="0"/>
              </a:spcBef>
              <a:buFont typeface="+mj-lt"/>
              <a:buAutoNum type="arabicPeriod"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851400"/>
            <a:ext cx="12192000" cy="1325563"/>
          </a:xfrm>
        </p:spPr>
        <p:txBody>
          <a:bodyPr anchor="b">
            <a:normAutofit/>
          </a:bodyPr>
          <a:lstStyle>
            <a:lvl1pPr marL="342900" indent="-342900">
              <a:spcBef>
                <a:spcPts val="0"/>
              </a:spcBef>
              <a:buFont typeface="+mj-lt"/>
              <a:buAutoNum type="arabicPeriod"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851400"/>
            <a:ext cx="12192000" cy="1325563"/>
          </a:xfrm>
        </p:spPr>
        <p:txBody>
          <a:bodyPr anchor="b">
            <a:normAutofit/>
          </a:bodyPr>
          <a:lstStyle>
            <a:lvl1pPr marL="342900" indent="-342900">
              <a:spcBef>
                <a:spcPts val="0"/>
              </a:spcBef>
              <a:buFont typeface="+mj-lt"/>
              <a:buAutoNum type="arabicPeriod"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6761" cy="6858001"/>
          </a:xfrm>
          <a:prstGeom prst="rect">
            <a:avLst/>
          </a:prstGeom>
          <a:gradFill>
            <a:gsLst>
              <a:gs pos="33000">
                <a:srgbClr val="FFFFFF">
                  <a:alpha val="89000"/>
                </a:srgbClr>
              </a:gs>
              <a:gs pos="7000">
                <a:schemeClr val="bg1"/>
              </a:gs>
              <a:gs pos="67000">
                <a:schemeClr val="bg1">
                  <a:alpha val="5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pic>
        <p:nvPicPr>
          <p:cNvPr id="24" name="图片 37"/>
          <p:cNvPicPr>
            <a:picLocks noChangeAspect="1"/>
          </p:cNvPicPr>
          <p:nvPr userDrawn="1"/>
        </p:nvPicPr>
        <p:blipFill>
          <a:blip r:embed="rId2"/>
          <a:srcRect l="6443" r="6443"/>
          <a:stretch>
            <a:fillRect/>
          </a:stretch>
        </p:blipFill>
        <p:spPr>
          <a:xfrm>
            <a:off x="0" y="0"/>
            <a:ext cx="12196761" cy="6858000"/>
          </a:xfrm>
          <a:prstGeom prst="rect">
            <a:avLst/>
          </a:prstGeom>
        </p:spPr>
      </p:pic>
      <p:sp>
        <p:nvSpPr>
          <p:cNvPr id="4" name="任意多边形: 形状 3"/>
          <p:cNvSpPr/>
          <p:nvPr userDrawn="1"/>
        </p:nvSpPr>
        <p:spPr>
          <a:xfrm rot="1946637">
            <a:off x="11291772" y="4484088"/>
            <a:ext cx="1342588" cy="2965475"/>
          </a:xfrm>
          <a:custGeom>
            <a:avLst/>
            <a:gdLst>
              <a:gd name="connsiteX0" fmla="*/ 0 w 1342588"/>
              <a:gd name="connsiteY0" fmla="*/ 0 h 2965475"/>
              <a:gd name="connsiteX1" fmla="*/ 1342588 w 1342588"/>
              <a:gd name="connsiteY1" fmla="*/ 2111997 h 2965475"/>
              <a:gd name="connsiteX2" fmla="*/ 0 w 1342588"/>
              <a:gd name="connsiteY2" fmla="*/ 2965475 h 2965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2588" h="2965475">
                <a:moveTo>
                  <a:pt x="0" y="0"/>
                </a:moveTo>
                <a:lnTo>
                  <a:pt x="1342588" y="2111997"/>
                </a:lnTo>
                <a:lnTo>
                  <a:pt x="0" y="296547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80" name="任意多边形: 形状 79"/>
          <p:cNvSpPr/>
          <p:nvPr userDrawn="1"/>
        </p:nvSpPr>
        <p:spPr>
          <a:xfrm>
            <a:off x="1" y="1"/>
            <a:ext cx="5781347" cy="6857999"/>
          </a:xfrm>
          <a:custGeom>
            <a:avLst/>
            <a:gdLst>
              <a:gd name="connsiteX0" fmla="*/ 0 w 5781347"/>
              <a:gd name="connsiteY0" fmla="*/ 0 h 6857999"/>
              <a:gd name="connsiteX1" fmla="*/ 5781347 w 5781347"/>
              <a:gd name="connsiteY1" fmla="*/ 0 h 6857999"/>
              <a:gd name="connsiteX2" fmla="*/ 1450589 w 5781347"/>
              <a:gd name="connsiteY2" fmla="*/ 6857999 h 6857999"/>
              <a:gd name="connsiteX3" fmla="*/ 0 w 5781347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1347" h="6857999">
                <a:moveTo>
                  <a:pt x="0" y="0"/>
                </a:moveTo>
                <a:lnTo>
                  <a:pt x="5781347" y="0"/>
                </a:lnTo>
                <a:lnTo>
                  <a:pt x="145058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79" name="任意多边形: 形状 78"/>
          <p:cNvSpPr/>
          <p:nvPr userDrawn="1"/>
        </p:nvSpPr>
        <p:spPr>
          <a:xfrm rot="1946637">
            <a:off x="-720317" y="-1899824"/>
            <a:ext cx="4902793" cy="7492316"/>
          </a:xfrm>
          <a:custGeom>
            <a:avLst/>
            <a:gdLst>
              <a:gd name="connsiteX0" fmla="*/ 0 w 4902793"/>
              <a:gd name="connsiteY0" fmla="*/ 3116685 h 7492316"/>
              <a:gd name="connsiteX1" fmla="*/ 4902793 w 4902793"/>
              <a:gd name="connsiteY1" fmla="*/ 0 h 7492316"/>
              <a:gd name="connsiteX2" fmla="*/ 4902793 w 4902793"/>
              <a:gd name="connsiteY2" fmla="*/ 7492316 h 7492316"/>
              <a:gd name="connsiteX3" fmla="*/ 2781570 w 4902793"/>
              <a:gd name="connsiteY3" fmla="*/ 7492316 h 7492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02793" h="7492316">
                <a:moveTo>
                  <a:pt x="0" y="3116685"/>
                </a:moveTo>
                <a:lnTo>
                  <a:pt x="4902793" y="0"/>
                </a:lnTo>
                <a:lnTo>
                  <a:pt x="4902793" y="7492316"/>
                </a:lnTo>
                <a:lnTo>
                  <a:pt x="2781570" y="7492316"/>
                </a:lnTo>
                <a:close/>
              </a:path>
            </a:pathLst>
          </a:cu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1946637">
            <a:off x="-1004883" y="3894140"/>
            <a:ext cx="3917268" cy="185603"/>
          </a:xfrm>
          <a:custGeom>
            <a:avLst/>
            <a:gdLst>
              <a:gd name="connsiteX0" fmla="*/ 0 w 3917268"/>
              <a:gd name="connsiteY0" fmla="*/ 0 h 185603"/>
              <a:gd name="connsiteX1" fmla="*/ 3917268 w 3917268"/>
              <a:gd name="connsiteY1" fmla="*/ 0 h 185603"/>
              <a:gd name="connsiteX2" fmla="*/ 3917268 w 3917268"/>
              <a:gd name="connsiteY2" fmla="*/ 185603 h 185603"/>
              <a:gd name="connsiteX3" fmla="*/ 117987 w 3917268"/>
              <a:gd name="connsiteY3" fmla="*/ 185603 h 185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268" h="185603">
                <a:moveTo>
                  <a:pt x="0" y="0"/>
                </a:moveTo>
                <a:lnTo>
                  <a:pt x="3917268" y="0"/>
                </a:lnTo>
                <a:lnTo>
                  <a:pt x="3917268" y="185603"/>
                </a:lnTo>
                <a:lnTo>
                  <a:pt x="117987" y="185603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21000"/>
                </a:schemeClr>
              </a:gs>
              <a:gs pos="66000">
                <a:schemeClr val="bg1">
                  <a:alpha val="0"/>
                </a:schemeClr>
              </a:gs>
            </a:gsLst>
            <a:lin ang="13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77" name="任意多边形: 形状 76"/>
          <p:cNvSpPr/>
          <p:nvPr userDrawn="1"/>
        </p:nvSpPr>
        <p:spPr>
          <a:xfrm rot="1946637">
            <a:off x="243137" y="-1618737"/>
            <a:ext cx="4301549" cy="5957100"/>
          </a:xfrm>
          <a:custGeom>
            <a:avLst/>
            <a:gdLst>
              <a:gd name="connsiteX0" fmla="*/ 2401963 w 4301549"/>
              <a:gd name="connsiteY0" fmla="*/ 1207559 h 5957100"/>
              <a:gd name="connsiteX1" fmla="*/ 4301548 w 4301549"/>
              <a:gd name="connsiteY1" fmla="*/ 0 h 5957100"/>
              <a:gd name="connsiteX2" fmla="*/ 4301549 w 4301549"/>
              <a:gd name="connsiteY2" fmla="*/ 5957100 h 5957100"/>
              <a:gd name="connsiteX3" fmla="*/ 1207559 w 4301549"/>
              <a:gd name="connsiteY3" fmla="*/ 5957100 h 5957100"/>
              <a:gd name="connsiteX4" fmla="*/ 0 w 4301549"/>
              <a:gd name="connsiteY4" fmla="*/ 4057513 h 5957100"/>
              <a:gd name="connsiteX5" fmla="*/ 2401963 w 4301549"/>
              <a:gd name="connsiteY5" fmla="*/ 4057513 h 5957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1549" h="5957100">
                <a:moveTo>
                  <a:pt x="2401963" y="1207559"/>
                </a:moveTo>
                <a:lnTo>
                  <a:pt x="4301548" y="0"/>
                </a:lnTo>
                <a:lnTo>
                  <a:pt x="4301549" y="5957100"/>
                </a:lnTo>
                <a:lnTo>
                  <a:pt x="1207559" y="5957100"/>
                </a:lnTo>
                <a:lnTo>
                  <a:pt x="0" y="4057513"/>
                </a:lnTo>
                <a:lnTo>
                  <a:pt x="2401963" y="4057513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21000"/>
                </a:schemeClr>
              </a:gs>
              <a:gs pos="43000">
                <a:schemeClr val="bg1">
                  <a:alpha val="0"/>
                </a:schemeClr>
              </a:gs>
            </a:gsLst>
            <a:lin ang="13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81" name="任意多边形: 形状 80"/>
          <p:cNvSpPr/>
          <p:nvPr userDrawn="1"/>
        </p:nvSpPr>
        <p:spPr>
          <a:xfrm flipH="1">
            <a:off x="0" y="2624220"/>
            <a:ext cx="12192000" cy="2383200"/>
          </a:xfrm>
          <a:custGeom>
            <a:avLst/>
            <a:gdLst>
              <a:gd name="connsiteX0" fmla="*/ 12192000 w 12192000"/>
              <a:gd name="connsiteY0" fmla="*/ 0 h 2383200"/>
              <a:gd name="connsiteX1" fmla="*/ 11953021 w 12192000"/>
              <a:gd name="connsiteY1" fmla="*/ 0 h 2383200"/>
              <a:gd name="connsiteX2" fmla="*/ 537341 w 12192000"/>
              <a:gd name="connsiteY2" fmla="*/ 0 h 2383200"/>
              <a:gd name="connsiteX3" fmla="*/ 0 w 12192000"/>
              <a:gd name="connsiteY3" fmla="*/ 0 h 2383200"/>
              <a:gd name="connsiteX4" fmla="*/ 0 w 12192000"/>
              <a:gd name="connsiteY4" fmla="*/ 2383200 h 2383200"/>
              <a:gd name="connsiteX5" fmla="*/ 537341 w 12192000"/>
              <a:gd name="connsiteY5" fmla="*/ 2383200 h 2383200"/>
              <a:gd name="connsiteX6" fmla="*/ 8212875 w 12192000"/>
              <a:gd name="connsiteY6" fmla="*/ 2383200 h 2383200"/>
              <a:gd name="connsiteX7" fmla="*/ 8750216 w 12192000"/>
              <a:gd name="connsiteY7" fmla="*/ 2383200 h 2383200"/>
              <a:gd name="connsiteX8" fmla="*/ 12192000 w 12192000"/>
              <a:gd name="connsiteY8" fmla="*/ 190115 h 238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383200">
                <a:moveTo>
                  <a:pt x="12192000" y="0"/>
                </a:moveTo>
                <a:lnTo>
                  <a:pt x="11953021" y="0"/>
                </a:lnTo>
                <a:lnTo>
                  <a:pt x="537341" y="0"/>
                </a:lnTo>
                <a:lnTo>
                  <a:pt x="0" y="0"/>
                </a:lnTo>
                <a:lnTo>
                  <a:pt x="0" y="2383200"/>
                </a:lnTo>
                <a:lnTo>
                  <a:pt x="537341" y="2383200"/>
                </a:lnTo>
                <a:lnTo>
                  <a:pt x="8212875" y="2383200"/>
                </a:lnTo>
                <a:lnTo>
                  <a:pt x="8750216" y="2383200"/>
                </a:lnTo>
                <a:lnTo>
                  <a:pt x="12192000" y="190115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  <a:alpha val="70000"/>
            </a:schemeClr>
          </a:solidFill>
          <a:ln>
            <a:noFill/>
          </a:ln>
          <a:effectLst>
            <a:outerShdw blurRad="1270000" dist="406400" dir="5400000" sx="80000" sy="8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76" name="任意多边形: 形状 75"/>
          <p:cNvSpPr/>
          <p:nvPr userDrawn="1"/>
        </p:nvSpPr>
        <p:spPr>
          <a:xfrm rot="1946637">
            <a:off x="61446" y="-2331976"/>
            <a:ext cx="6816051" cy="6453716"/>
          </a:xfrm>
          <a:custGeom>
            <a:avLst/>
            <a:gdLst>
              <a:gd name="connsiteX0" fmla="*/ 0 w 6816051"/>
              <a:gd name="connsiteY0" fmla="*/ 4332935 h 6453716"/>
              <a:gd name="connsiteX1" fmla="*/ 6816051 w 6816051"/>
              <a:gd name="connsiteY1" fmla="*/ 0 h 6453716"/>
              <a:gd name="connsiteX2" fmla="*/ 6816051 w 6816051"/>
              <a:gd name="connsiteY2" fmla="*/ 6453716 h 6453716"/>
              <a:gd name="connsiteX3" fmla="*/ 1348172 w 6816051"/>
              <a:gd name="connsiteY3" fmla="*/ 6453716 h 645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6051" h="6453716">
                <a:moveTo>
                  <a:pt x="0" y="4332935"/>
                </a:moveTo>
                <a:lnTo>
                  <a:pt x="6816051" y="0"/>
                </a:lnTo>
                <a:lnTo>
                  <a:pt x="6816051" y="6453716"/>
                </a:lnTo>
                <a:lnTo>
                  <a:pt x="1348172" y="6453716"/>
                </a:lnTo>
                <a:close/>
              </a:path>
            </a:pathLst>
          </a:custGeom>
          <a:ln>
            <a:noFill/>
          </a:ln>
          <a:effectLst>
            <a:outerShdw blurRad="939800" dist="330200" dir="4800000" sx="99000" sy="99000" algn="t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11" name="任意多边形: 形状 10"/>
          <p:cNvSpPr/>
          <p:nvPr userDrawn="1"/>
        </p:nvSpPr>
        <p:spPr>
          <a:xfrm rot="1946637">
            <a:off x="2155105" y="-640499"/>
            <a:ext cx="2015107" cy="1280995"/>
          </a:xfrm>
          <a:custGeom>
            <a:avLst/>
            <a:gdLst>
              <a:gd name="connsiteX0" fmla="*/ 0 w 2015107"/>
              <a:gd name="connsiteY0" fmla="*/ 1280995 h 1280995"/>
              <a:gd name="connsiteX1" fmla="*/ 2015107 w 2015107"/>
              <a:gd name="connsiteY1" fmla="*/ 0 h 1280995"/>
              <a:gd name="connsiteX2" fmla="*/ 2015107 w 2015107"/>
              <a:gd name="connsiteY2" fmla="*/ 1280995 h 1280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5107" h="1280995">
                <a:moveTo>
                  <a:pt x="0" y="1280995"/>
                </a:moveTo>
                <a:lnTo>
                  <a:pt x="2015107" y="0"/>
                </a:lnTo>
                <a:lnTo>
                  <a:pt x="2015107" y="12809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12" name="任意多边形: 形状 11"/>
          <p:cNvSpPr/>
          <p:nvPr userDrawn="1"/>
        </p:nvSpPr>
        <p:spPr>
          <a:xfrm rot="1946637">
            <a:off x="2373140" y="-528410"/>
            <a:ext cx="1662458" cy="1056818"/>
          </a:xfrm>
          <a:custGeom>
            <a:avLst/>
            <a:gdLst>
              <a:gd name="connsiteX0" fmla="*/ 0 w 1662458"/>
              <a:gd name="connsiteY0" fmla="*/ 1056818 h 1056818"/>
              <a:gd name="connsiteX1" fmla="*/ 1662458 w 1662458"/>
              <a:gd name="connsiteY1" fmla="*/ 0 h 1056818"/>
              <a:gd name="connsiteX2" fmla="*/ 1662458 w 1662458"/>
              <a:gd name="connsiteY2" fmla="*/ 1056818 h 1056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458" h="1056818">
                <a:moveTo>
                  <a:pt x="0" y="1056818"/>
                </a:moveTo>
                <a:lnTo>
                  <a:pt x="1662458" y="0"/>
                </a:lnTo>
                <a:lnTo>
                  <a:pt x="1662458" y="105681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13" name="任意多边形: 形状 12"/>
          <p:cNvSpPr/>
          <p:nvPr userDrawn="1"/>
        </p:nvSpPr>
        <p:spPr>
          <a:xfrm rot="1946637">
            <a:off x="2745499" y="-330405"/>
            <a:ext cx="1039509" cy="660811"/>
          </a:xfrm>
          <a:custGeom>
            <a:avLst/>
            <a:gdLst>
              <a:gd name="connsiteX0" fmla="*/ 0 w 1039509"/>
              <a:gd name="connsiteY0" fmla="*/ 660811 h 660811"/>
              <a:gd name="connsiteX1" fmla="*/ 1039509 w 1039509"/>
              <a:gd name="connsiteY1" fmla="*/ 0 h 660811"/>
              <a:gd name="connsiteX2" fmla="*/ 1039509 w 1039509"/>
              <a:gd name="connsiteY2" fmla="*/ 660811 h 660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9509" h="660811">
                <a:moveTo>
                  <a:pt x="0" y="660811"/>
                </a:moveTo>
                <a:lnTo>
                  <a:pt x="1039509" y="0"/>
                </a:lnTo>
                <a:lnTo>
                  <a:pt x="1039509" y="66081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78" name="任意多边形: 形状 77"/>
          <p:cNvSpPr/>
          <p:nvPr userDrawn="1"/>
        </p:nvSpPr>
        <p:spPr>
          <a:xfrm rot="1946637">
            <a:off x="770831" y="-2125586"/>
            <a:ext cx="6046618" cy="6453716"/>
          </a:xfrm>
          <a:custGeom>
            <a:avLst/>
            <a:gdLst>
              <a:gd name="connsiteX0" fmla="*/ 5136217 w 6046618"/>
              <a:gd name="connsiteY0" fmla="*/ 578738 h 6453716"/>
              <a:gd name="connsiteX1" fmla="*/ 6046618 w 6046618"/>
              <a:gd name="connsiteY1" fmla="*/ 0 h 6453716"/>
              <a:gd name="connsiteX2" fmla="*/ 6046617 w 6046618"/>
              <a:gd name="connsiteY2" fmla="*/ 6453716 h 6453716"/>
              <a:gd name="connsiteX3" fmla="*/ 578738 w 6046618"/>
              <a:gd name="connsiteY3" fmla="*/ 6453716 h 6453716"/>
              <a:gd name="connsiteX4" fmla="*/ 0 w 6046618"/>
              <a:gd name="connsiteY4" fmla="*/ 5543315 h 6453716"/>
              <a:gd name="connsiteX5" fmla="*/ 5136217 w 6046618"/>
              <a:gd name="connsiteY5" fmla="*/ 5543314 h 645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6618" h="6453716">
                <a:moveTo>
                  <a:pt x="5136217" y="578738"/>
                </a:moveTo>
                <a:lnTo>
                  <a:pt x="6046618" y="0"/>
                </a:lnTo>
                <a:lnTo>
                  <a:pt x="6046617" y="6453716"/>
                </a:lnTo>
                <a:lnTo>
                  <a:pt x="578738" y="6453716"/>
                </a:lnTo>
                <a:lnTo>
                  <a:pt x="0" y="5543315"/>
                </a:lnTo>
                <a:lnTo>
                  <a:pt x="5136217" y="5543314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21000"/>
                </a:schemeClr>
              </a:gs>
              <a:gs pos="43000">
                <a:schemeClr val="bg1">
                  <a:alpha val="0"/>
                </a:schemeClr>
              </a:gs>
            </a:gsLst>
            <a:lin ang="13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82" name="任意多边形: 形状 81"/>
          <p:cNvSpPr/>
          <p:nvPr userDrawn="1"/>
        </p:nvSpPr>
        <p:spPr>
          <a:xfrm rot="1946637" flipV="1">
            <a:off x="-294245" y="5717222"/>
            <a:ext cx="2118100" cy="480710"/>
          </a:xfrm>
          <a:custGeom>
            <a:avLst/>
            <a:gdLst>
              <a:gd name="connsiteX0" fmla="*/ 0 w 2118100"/>
              <a:gd name="connsiteY0" fmla="*/ 480710 h 480710"/>
              <a:gd name="connsiteX1" fmla="*/ 2118100 w 2118100"/>
              <a:gd name="connsiteY1" fmla="*/ 480710 h 480710"/>
              <a:gd name="connsiteX2" fmla="*/ 2118100 w 2118100"/>
              <a:gd name="connsiteY2" fmla="*/ 0 h 480710"/>
              <a:gd name="connsiteX3" fmla="*/ 305586 w 2118100"/>
              <a:gd name="connsiteY3" fmla="*/ 0 h 480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18100" h="480710">
                <a:moveTo>
                  <a:pt x="0" y="480710"/>
                </a:moveTo>
                <a:lnTo>
                  <a:pt x="2118100" y="480710"/>
                </a:lnTo>
                <a:lnTo>
                  <a:pt x="2118100" y="0"/>
                </a:lnTo>
                <a:lnTo>
                  <a:pt x="305586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0"/>
                  <a:alpha val="46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sp>
        <p:nvSpPr>
          <p:cNvPr id="16" name="任意多边形: 形状 15"/>
          <p:cNvSpPr/>
          <p:nvPr userDrawn="1"/>
        </p:nvSpPr>
        <p:spPr>
          <a:xfrm rot="1946637">
            <a:off x="2242838" y="-600563"/>
            <a:ext cx="1889463" cy="1201124"/>
          </a:xfrm>
          <a:custGeom>
            <a:avLst/>
            <a:gdLst>
              <a:gd name="connsiteX0" fmla="*/ 0 w 1889463"/>
              <a:gd name="connsiteY0" fmla="*/ 1201124 h 1201124"/>
              <a:gd name="connsiteX1" fmla="*/ 256639 w 1889463"/>
              <a:gd name="connsiteY1" fmla="*/ 1037979 h 1201124"/>
              <a:gd name="connsiteX2" fmla="*/ 1726319 w 1889463"/>
              <a:gd name="connsiteY2" fmla="*/ 1037979 h 1201124"/>
              <a:gd name="connsiteX3" fmla="*/ 1726319 w 1889463"/>
              <a:gd name="connsiteY3" fmla="*/ 103710 h 1201124"/>
              <a:gd name="connsiteX4" fmla="*/ 1889463 w 1889463"/>
              <a:gd name="connsiteY4" fmla="*/ 0 h 1201124"/>
              <a:gd name="connsiteX5" fmla="*/ 1889463 w 1889463"/>
              <a:gd name="connsiteY5" fmla="*/ 1201124 h 1201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9463" h="1201124">
                <a:moveTo>
                  <a:pt x="0" y="1201124"/>
                </a:moveTo>
                <a:lnTo>
                  <a:pt x="256639" y="1037979"/>
                </a:lnTo>
                <a:lnTo>
                  <a:pt x="1726319" y="1037979"/>
                </a:lnTo>
                <a:lnTo>
                  <a:pt x="1726319" y="103710"/>
                </a:lnTo>
                <a:lnTo>
                  <a:pt x="1889463" y="0"/>
                </a:lnTo>
                <a:lnTo>
                  <a:pt x="1889463" y="1201124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21000"/>
                </a:schemeClr>
              </a:gs>
              <a:gs pos="30000">
                <a:schemeClr val="bg1">
                  <a:alpha val="0"/>
                </a:schemeClr>
              </a:gs>
            </a:gsLst>
            <a:lin ang="13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Calibri" charset="0"/>
            </a:endParaRPr>
          </a:p>
        </p:txBody>
      </p:sp>
      <p:cxnSp>
        <p:nvCxnSpPr>
          <p:cNvPr id="20" name="[动画大师]_Straight Connector 64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<p:cNvCxnSpPr/>
          <p:nvPr userDrawn="1"/>
        </p:nvCxnSpPr>
        <p:spPr>
          <a:xfrm>
            <a:off x="993518" y="2742378"/>
            <a:ext cx="1249626" cy="788221"/>
          </a:xfrm>
          <a:prstGeom prst="line">
            <a:avLst/>
          </a:prstGeom>
          <a:ln w="25400" cap="rnd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<p:cNvCxnSpPr/>
          <p:nvPr userDrawn="1"/>
        </p:nvCxnSpPr>
        <p:spPr>
          <a:xfrm>
            <a:off x="2192377" y="3306970"/>
            <a:ext cx="280583" cy="178659"/>
          </a:xfrm>
          <a:prstGeom prst="line">
            <a:avLst/>
          </a:prstGeom>
          <a:ln w="25400" cap="rnd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192000" y="2592000"/>
            <a:ext cx="5760000" cy="1872000"/>
          </a:xfrm>
          <a:prstGeom prst="rect">
            <a:avLst/>
          </a:prstGeom>
        </p:spPr>
        <p:txBody>
          <a:bodyPr anchor="ctr"/>
          <a:lstStyle>
            <a:lvl1pPr>
              <a:defRPr b="1">
                <a:solidFill>
                  <a:srgbClr val="AA7900"/>
                </a:solidFill>
                <a:latin typeface="Calibri" charset="0"/>
                <a:cs typeface="Calibri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3" name="Subtitle 2"/>
          <p:cNvSpPr>
            <a:spLocks noGrp="1"/>
          </p:cNvSpPr>
          <p:nvPr>
            <p:ph type="subTitle" idx="1"/>
          </p:nvPr>
        </p:nvSpPr>
        <p:spPr>
          <a:xfrm>
            <a:off x="6192000" y="4500000"/>
            <a:ext cx="5760000" cy="49639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3200">
                <a:solidFill>
                  <a:srgbClr val="003366"/>
                </a:solidFill>
                <a:latin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  <p:pic>
        <p:nvPicPr>
          <p:cNvPr id="2" name="Graphic 17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5145" y="314718"/>
            <a:ext cx="2286000" cy="5993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688 0.05486 L -2.29167E-6 4.07407E-6 " pathEditMode="relative" rAng="0" ptsTypes="AA">
                                      <p:cBhvr additive="base">
                                        <p:cTn id="9" dur="2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4" y="-275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467 -0.05023 L 3.95833E-6 1.11111E-6 " pathEditMode="relative" rAng="0" ptsTypes="AA">
                                      <p:cBhvr additive="base">
                                        <p:cTn id="14" dur="25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7" y="250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076 0.04838 L 4.16667E-7 0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1" y="-243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2000" fill="hold"/>
                                        <p:tgtEl>
                                          <p:spTgt spid="24"/>
                                        </p:tgtEl>
                                      </p:cBhvr>
                                      <p:by x="150000" y="150000"/>
                                      <p:from x="109677" y="109677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0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5" Type="http://schemas.openxmlformats.org/officeDocument/2006/relationships/theme" Target="../theme/theme2.xml"/><Relationship Id="rId14" Type="http://schemas.openxmlformats.org/officeDocument/2006/relationships/image" Target="../media/image5.svg"/><Relationship Id="rId13" Type="http://schemas.openxmlformats.org/officeDocument/2006/relationships/image" Target="../media/image4.png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9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9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9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9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23AC0-8F4B-4564-98C4-8E0D56829194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形 9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58864" y="6271600"/>
            <a:ext cx="2728716" cy="546643"/>
          </a:xfrm>
          <a:prstGeom prst="rect">
            <a:avLst/>
          </a:prstGeom>
        </p:spPr>
      </p:pic>
      <p:cxnSp>
        <p:nvCxnSpPr>
          <p:cNvPr id="14" name="直接连接符 13"/>
          <p:cNvCxnSpPr/>
          <p:nvPr userDrawn="1"/>
        </p:nvCxnSpPr>
        <p:spPr>
          <a:xfrm>
            <a:off x="0" y="6188076"/>
            <a:ext cx="1219200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>
              <a:lumMod val="75000"/>
            </a:schemeClr>
          </a:solidFill>
          <a:latin typeface="Times New Roman" panose="02020503050405090304" charset="0"/>
          <a:ea typeface="宋体" pitchFamily="2" charset="-122"/>
          <a:cs typeface="Times New Roman" panose="0202050305040509030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accent1">
              <a:lumMod val="75000"/>
            </a:schemeClr>
          </a:solidFill>
          <a:latin typeface="Times New Roman" panose="02020503050405090304" charset="0"/>
          <a:ea typeface="宋体" pitchFamily="2" charset="-122"/>
          <a:cs typeface="Times New Roman" panose="0202050305040509030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accent1">
              <a:lumMod val="75000"/>
            </a:schemeClr>
          </a:solidFill>
          <a:latin typeface="Times New Roman" panose="02020503050405090304" charset="0"/>
          <a:ea typeface="宋体" pitchFamily="2" charset="-122"/>
          <a:cs typeface="Times New Roman" panose="0202050305040509030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accent1">
              <a:lumMod val="75000"/>
            </a:schemeClr>
          </a:solidFill>
          <a:latin typeface="Times New Roman" panose="02020503050405090304" charset="0"/>
          <a:ea typeface="宋体" pitchFamily="2" charset="-122"/>
          <a:cs typeface="Times New Roman" panose="0202050305040509030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accent1">
              <a:lumMod val="75000"/>
            </a:schemeClr>
          </a:solidFill>
          <a:latin typeface="Times New Roman" panose="02020503050405090304" charset="0"/>
          <a:ea typeface="宋体" pitchFamily="2" charset="-122"/>
          <a:cs typeface="Times New Roman" panose="0202050305040509030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accent1">
              <a:lumMod val="75000"/>
            </a:schemeClr>
          </a:solidFill>
          <a:latin typeface="Times New Roman" panose="02020503050405090304" charset="0"/>
          <a:ea typeface="宋体" pitchFamily="2" charset="-122"/>
          <a:cs typeface="Times New Roman" panose="0202050305040509030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microsoft.com/office/2007/relationships/media" Target="../media/media1.mov"/><Relationship Id="rId2" Type="http://schemas.openxmlformats.org/officeDocument/2006/relationships/video" Target="../media/media1.mov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github.com/zizzey2002/DeepLearningFlappyBird" TargetMode="External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200" dirty="0">
                <a:latin typeface="Times New Roman" panose="02020503050405090304" charset="0"/>
                <a:ea typeface="宋体-简" panose="02010800040101010101" charset="-122"/>
              </a:rPr>
              <a:t>Reinforcement Learning Practice – From DQN to PPO/GRPO</a:t>
            </a:r>
            <a:endParaRPr lang="en-US" altLang="zh-CN" sz="3200" dirty="0">
              <a:latin typeface="Times New Roman" panose="02020503050405090304" charset="0"/>
              <a:ea typeface="宋体-简" panose="02010800040101010101" charset="-122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2500"/>
          </a:bodyPr>
          <a:lstStyle/>
          <a:p>
            <a:r>
              <a:rPr lang="en-US" dirty="0">
                <a:latin typeface="Times New Roman" panose="02020503050405090304" charset="0"/>
                <a:ea typeface="宋体-简" panose="02010800040101010101" charset="-122"/>
              </a:rPr>
              <a:t>Jiayi Zheng | 50039453</a:t>
            </a:r>
            <a:endParaRPr lang="en-US" dirty="0">
              <a:latin typeface="Times New Roman" panose="02020503050405090304" charset="0"/>
              <a:ea typeface="宋体-简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>
              <a:buClrTx/>
              <a:buSzTx/>
              <a:buFontTx/>
            </a:pPr>
            <a:r>
              <a:rPr lang="en-US" altLang="zh-CN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Double DQN Improvements</a:t>
            </a:r>
            <a:endParaRPr lang="en-US" altLang="zh-CN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Fixes overestimation in DQN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Main net selects a_max = argmax Q_main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Target net evaluates Q_target(s’, a_max)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More stable and accurate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>
              <a:buClrTx/>
              <a:buSzTx/>
              <a:buFontTx/>
            </a:pPr>
            <a:r>
              <a:rPr lang="en-US" altLang="zh-CN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PPO Overview</a:t>
            </a:r>
            <a:endParaRPr lang="en-US" altLang="zh-CN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Policy-gradient algorithm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Learns π(a|s) probability distribution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Supports continuous actions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Clip prevents unstable updates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</p:txBody>
      </p:sp>
      <p:pic>
        <p:nvPicPr>
          <p:cNvPr id="4" name="图片 3" descr="ppo_concep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6860" y="1844040"/>
            <a:ext cx="3562985" cy="35629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>
              <a:buClrTx/>
              <a:buSzTx/>
              <a:buFontTx/>
            </a:pPr>
            <a:r>
              <a:rPr lang="en-US" altLang="zh-CN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GRPO</a:t>
            </a:r>
            <a:endParaRPr lang="en-US" altLang="zh-CN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More aggressive version of PPO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Less clipping for positive advantage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Strongly penalizes low-advantage actions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Ideal for LLM RLHF/RLAIF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>
              <a:buClrTx/>
              <a:buSzTx/>
              <a:buFontTx/>
            </a:pPr>
            <a:r>
              <a:rPr lang="en-US" altLang="zh-CN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RL vs Fine-tuning in LLMs</a:t>
            </a:r>
            <a:endParaRPr lang="en-US" altLang="zh-CN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SFT: imitation only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RL: learns reasoning strategy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RL enables discovery of new patterns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>
              <a:buClrTx/>
              <a:buSzTx/>
              <a:buFontTx/>
            </a:pPr>
            <a:r>
              <a:rPr lang="en-US" altLang="zh-CN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LLM as RL Agent</a:t>
            </a:r>
            <a:endParaRPr lang="en-US" altLang="zh-CN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Environment = math problem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Action = each generated token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Trajectory = entire answer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Reward at end (correct/incorrect)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3"/>
          <p:cNvSpPr>
            <a:spLocks noGrp="1"/>
          </p:cNvSpPr>
          <p:nvPr/>
        </p:nvSpPr>
        <p:spPr>
          <a:xfrm>
            <a:off x="0" y="2685034"/>
            <a:ext cx="12192000" cy="1675309"/>
          </a:xfrm>
          <a:prstGeom prst="rect">
            <a:avLst/>
          </a:prstGeom>
          <a:solidFill>
            <a:srgbClr val="003366"/>
          </a:solidFill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Calibri" charset="0"/>
                <a:ea typeface="+mj-ea"/>
                <a:cs typeface="Calibri" charset="0"/>
              </a:defRPr>
            </a:lvl1pPr>
          </a:lstStyle>
          <a:p>
            <a:r>
              <a:rPr>
                <a:latin typeface="Times New Roman" panose="02020503050405090304" charset="0"/>
                <a:ea typeface="宋体-简" panose="02010800040101010101" charset="-122"/>
                <a:sym typeface="+mn-ea"/>
              </a:rPr>
              <a:t>What I Know About RL</a:t>
            </a:r>
            <a:endParaRPr lang="en-US" dirty="0">
              <a:latin typeface="Times New Roman" panose="02020503050405090304" charset="0"/>
              <a:ea typeface="宋体-简" panose="020108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defTabSz="914400">
              <a:buClrTx/>
              <a:buSzTx/>
              <a:buFontTx/>
            </a:pPr>
            <a:r>
              <a:rPr lang="en-US" altLang="zh-CN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Project: Double DQN Flappy Bird</a:t>
            </a:r>
            <a:endParaRPr lang="en-US" altLang="zh-CN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State = 80×80×4 frames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CNN: Conv1→Conv2→Conv3→FC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Replay buffer 100k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Target net sync every </a:t>
            </a:r>
            <a:r>
              <a:rPr lang="en-US">
                <a:latin typeface="Times New Roman" panose="02020503050405090304" charset="0"/>
                <a:ea typeface="宋体-简" panose="02010800040101010101" charset="-122"/>
              </a:rPr>
              <a:t>2</a:t>
            </a:r>
            <a:r>
              <a:rPr>
                <a:latin typeface="Times New Roman" panose="02020503050405090304" charset="0"/>
                <a:ea typeface="宋体-简" panose="02010800040101010101" charset="-122"/>
              </a:rPr>
              <a:t>000 steps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</p:txBody>
      </p:sp>
      <p:pic>
        <p:nvPicPr>
          <p:cNvPr id="5" name="图片 4" descr="flappy_r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7190" y="1697355"/>
            <a:ext cx="3676015" cy="367601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3"/>
          <p:cNvSpPr>
            <a:spLocks noGrp="1"/>
          </p:cNvSpPr>
          <p:nvPr/>
        </p:nvSpPr>
        <p:spPr>
          <a:xfrm>
            <a:off x="0" y="2685034"/>
            <a:ext cx="12192000" cy="1675309"/>
          </a:xfrm>
          <a:prstGeom prst="rect">
            <a:avLst/>
          </a:prstGeom>
          <a:solidFill>
            <a:srgbClr val="003366"/>
          </a:solidFill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Calibri" charset="0"/>
                <a:ea typeface="+mj-ea"/>
                <a:cs typeface="Calibri" charset="0"/>
              </a:defRPr>
            </a:lvl1pPr>
          </a:lstStyle>
          <a:p>
            <a:r>
              <a:rPr lang="en-US" altLang="zh-CN" dirty="0">
                <a:latin typeface="Times New Roman" panose="02020503050405090304" charset="0"/>
                <a:ea typeface="宋体-简" panose="02010800040101010101" charset="-122"/>
                <a:sym typeface="+mn-ea"/>
              </a:rPr>
              <a:t>Results</a:t>
            </a:r>
            <a:endParaRPr lang="en-US" altLang="zh-CN" dirty="0">
              <a:latin typeface="Times New Roman" panose="02020503050405090304" charset="0"/>
              <a:ea typeface="宋体-简" panose="020108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>
              <a:buClrTx/>
              <a:buSzTx/>
              <a:buFontTx/>
            </a:pPr>
            <a:r>
              <a:rPr lang="en-US" altLang="zh-CN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Results</a:t>
            </a:r>
            <a:endParaRPr lang="en-US" altLang="zh-CN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pic>
        <p:nvPicPr>
          <p:cNvPr id="5" name="录屏2025-11-23 10.04.53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365" cy="61448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3"/>
          <p:cNvSpPr>
            <a:spLocks noGrp="1"/>
          </p:cNvSpPr>
          <p:nvPr/>
        </p:nvSpPr>
        <p:spPr>
          <a:xfrm>
            <a:off x="0" y="2685034"/>
            <a:ext cx="12192000" cy="1675309"/>
          </a:xfrm>
          <a:prstGeom prst="rect">
            <a:avLst/>
          </a:prstGeom>
          <a:solidFill>
            <a:srgbClr val="003366"/>
          </a:solidFill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Calibri" charset="0"/>
                <a:ea typeface="+mj-ea"/>
                <a:cs typeface="Calibri" charset="0"/>
              </a:defRPr>
            </a:lvl1pPr>
          </a:lstStyle>
          <a:p>
            <a:r>
              <a:rPr lang="en-US" altLang="zh-CN" dirty="0">
                <a:latin typeface="Times New Roman" panose="02020503050405090304" charset="0"/>
                <a:ea typeface="宋体-简" panose="02010800040101010101" charset="-122"/>
                <a:sym typeface="+mn-ea"/>
              </a:rPr>
              <a:t>Code &amp; Summary</a:t>
            </a:r>
            <a:endParaRPr lang="en-US" altLang="zh-CN" dirty="0">
              <a:latin typeface="Times New Roman" panose="02020503050405090304" charset="0"/>
              <a:ea typeface="宋体-简" panose="020108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sz="2400"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 lang="en-US" altLang="zh-CN" sz="2400" dirty="0">
                <a:latin typeface="Times New Roman" panose="02020503050405090304" charset="0"/>
                <a:ea typeface="宋体-简" panose="02010800040101010101" charset="-122"/>
                <a:sym typeface="+mn-ea"/>
              </a:rPr>
              <a:t>Why Reinforcement </a:t>
            </a:r>
            <a:endParaRPr sz="2400"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 sz="2400">
                <a:latin typeface="Times New Roman" panose="02020503050405090304" charset="0"/>
                <a:ea typeface="宋体-简" panose="02010800040101010101" charset="-122"/>
              </a:rPr>
              <a:t>What I know about RL (DQN / Double DQN / PPO / GRPO)</a:t>
            </a:r>
            <a:endParaRPr sz="2400"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 sz="2400">
                <a:latin typeface="Times New Roman" panose="02020503050405090304" charset="0"/>
                <a:ea typeface="宋体-简" panose="02010800040101010101" charset="-122"/>
              </a:rPr>
              <a:t>My project: Double DQN on Flappy Bird</a:t>
            </a:r>
            <a:endParaRPr sz="2400"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 sz="2400">
                <a:latin typeface="Times New Roman" panose="02020503050405090304" charset="0"/>
                <a:ea typeface="宋体-简" panose="02010800040101010101" charset="-122"/>
              </a:rPr>
              <a:t>Current results</a:t>
            </a:r>
            <a:endParaRPr sz="2400"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 sz="2400">
                <a:latin typeface="Times New Roman" panose="02020503050405090304" charset="0"/>
                <a:ea typeface="宋体-简" panose="02010800040101010101" charset="-122"/>
              </a:rPr>
              <a:t>Code &amp; future directions</a:t>
            </a:r>
            <a:endParaRPr sz="2400">
              <a:latin typeface="Times New Roman" panose="02020503050405090304" charset="0"/>
              <a:ea typeface="宋体-简" panose="02010800040101010101" charset="-122"/>
            </a:endParaRPr>
          </a:p>
        </p:txBody>
      </p:sp>
      <p:sp>
        <p:nvSpPr>
          <p:cNvPr id="4" name="Title 1"/>
          <p:cNvSpPr>
            <a:spLocks noGrp="1"/>
          </p:cNvSpPr>
          <p:nvPr/>
        </p:nvSpPr>
        <p:spPr>
          <a:xfrm>
            <a:off x="609917" y="787131"/>
            <a:ext cx="9336257" cy="6308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altLang="en-US" sz="3600" b="1" strike="noStrike" kern="1200" spc="0" baseline="0" dirty="0" smtClean="0">
                <a:solidFill>
                  <a:srgbClr val="003366"/>
                </a:solidFill>
                <a:latin typeface="Calibri" charset="0"/>
                <a:ea typeface="+mj-ea"/>
                <a:cs typeface="Calibri" charset="0"/>
              </a:defRPr>
            </a:lvl1pPr>
          </a:lstStyle>
          <a:p>
            <a:r>
              <a:rPr altLang="zh-CN" sz="4400">
                <a:latin typeface="Times New Roman" panose="02020503050405090304" charset="0"/>
                <a:ea typeface="宋体-简" panose="02010800040101010101" charset="-122"/>
                <a:sym typeface="+mn-ea"/>
              </a:rPr>
              <a:t>Outline</a:t>
            </a:r>
            <a:endParaRPr lang="en-US" altLang="zh-CN" sz="4400" dirty="0">
              <a:latin typeface="Times New Roman" panose="02020503050405090304" charset="0"/>
              <a:ea typeface="宋体-简" panose="020108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>
              <a:buClrTx/>
              <a:buSzTx/>
              <a:buFontTx/>
            </a:pPr>
            <a:r>
              <a:rPr lang="en-US" altLang="zh-CN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Code &amp; Summary</a:t>
            </a:r>
            <a:endParaRPr lang="en-US" altLang="zh-CN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Full Double DQN implementation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CNN + Replay Buffer + Double DQN + ε-greedy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Code: </a:t>
            </a:r>
            <a:r>
              <a:rPr lang="en-US" altLang="zh-CN">
                <a:latin typeface="Times New Roman" panose="02020503050405090304" charset="0"/>
                <a:ea typeface="宋体-简" panose="02010800040101010101" charset="-122"/>
                <a:hlinkClick r:id="rId2" action="ppaction://hlinkfile"/>
              </a:rPr>
              <a:t>https://github.com/zizzey2002/DeepLearningFlappyBird</a:t>
            </a:r>
            <a:endParaRPr lang="en-US" altLang="zh-CN">
              <a:latin typeface="Times New Roman" panose="02020503050405090304" charset="0"/>
              <a:ea typeface="宋体-简" panose="02010800040101010101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Understood DQN, Double DQN, PPO, GRPO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Implemented Double DQN project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Future: PPO/GRPO in games &amp; LLM reasoning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</p:txBody>
      </p:sp>
      <p:sp>
        <p:nvSpPr>
          <p:cNvPr id="4" name="Title 1"/>
          <p:cNvSpPr>
            <a:spLocks noGrp="1"/>
          </p:cNvSpPr>
          <p:nvPr/>
        </p:nvSpPr>
        <p:spPr>
          <a:xfrm>
            <a:off x="609917" y="787131"/>
            <a:ext cx="9336257" cy="6308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altLang="en-US" sz="3600" b="1" strike="noStrike" kern="1200" spc="0" baseline="0" dirty="0" smtClean="0">
                <a:solidFill>
                  <a:srgbClr val="003366"/>
                </a:solidFill>
                <a:latin typeface="Calibri" charset="0"/>
                <a:ea typeface="+mj-ea"/>
                <a:cs typeface="Calibri" charset="0"/>
              </a:defRPr>
            </a:lvl1pPr>
          </a:lstStyle>
          <a:p>
            <a:pPr defTabSz="914400"/>
            <a:r>
              <a:rPr altLang="zh-CN" sz="4400">
                <a:latin typeface="Times New Roman" panose="02020503050405090304" charset="0"/>
                <a:ea typeface="宋体-简" panose="02010800040101010101" charset="-122"/>
                <a:sym typeface="+mn-ea"/>
              </a:rPr>
              <a:t>Final Summary</a:t>
            </a:r>
            <a:endParaRPr lang="en-US" altLang="zh-CN" sz="4400" dirty="0">
              <a:latin typeface="Times New Roman" panose="02020503050405090304" charset="0"/>
              <a:ea typeface="宋体-简" panose="020108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3"/>
          <p:cNvSpPr>
            <a:spLocks noGrp="1"/>
          </p:cNvSpPr>
          <p:nvPr/>
        </p:nvSpPr>
        <p:spPr>
          <a:xfrm>
            <a:off x="0" y="2685034"/>
            <a:ext cx="12192000" cy="1675309"/>
          </a:xfrm>
          <a:prstGeom prst="rect">
            <a:avLst/>
          </a:prstGeom>
          <a:solidFill>
            <a:srgbClr val="003366"/>
          </a:solidFill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Calibri" charset="0"/>
                <a:ea typeface="+mj-ea"/>
                <a:cs typeface="Calibri" charset="0"/>
              </a:defRPr>
            </a:lvl1pPr>
          </a:lstStyle>
          <a:p>
            <a:r>
              <a:rPr lang="en-US" altLang="zh-CN" dirty="0">
                <a:latin typeface="Times New Roman" panose="02020503050405090304" charset="0"/>
                <a:ea typeface="宋体-简" panose="02010800040101010101" charset="-122"/>
                <a:sym typeface="+mn-ea"/>
              </a:rPr>
              <a:t>Why Reinforcement </a:t>
            </a:r>
            <a:endParaRPr lang="en-US" dirty="0">
              <a:latin typeface="Times New Roman" panose="02020503050405090304" charset="0"/>
              <a:ea typeface="宋体-简" panose="020108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398395"/>
            <a:ext cx="7193915" cy="3728085"/>
          </a:xfrm>
        </p:spPr>
        <p:txBody>
          <a:bodyPr>
            <a:normAutofit fontScale="70000"/>
          </a:bodyPr>
          <a:lstStyle/>
          <a:p>
            <a:pPr marL="0" indent="0">
              <a:buNone/>
            </a:pPr>
            <a:r>
              <a:rPr lang="en-US" altLang="zh-CN" sz="2900" b="1">
                <a:latin typeface="Times New Roman" panose="02020503050405090304" charset="0"/>
                <a:ea typeface="宋体-简" panose="02010800040101010101" charset="-122"/>
                <a:cs typeface="Times New Roman" panose="02020503050405090304" charset="0"/>
              </a:rPr>
              <a:t>	• Real-world tasks lack clear, differentiable loss functions</a:t>
            </a:r>
            <a:endParaRPr lang="en-US" altLang="zh-CN" sz="2900" b="1">
              <a:latin typeface="Times New Roman" panose="02020503050405090304" charset="0"/>
              <a:ea typeface="宋体-简" panose="02010800040101010101" charset="-122"/>
              <a:cs typeface="Times New Roman" panose="02020503050405090304" charset="0"/>
            </a:endParaRPr>
          </a:p>
          <a:p>
            <a:pPr marL="0" indent="0">
              <a:buNone/>
            </a:pPr>
            <a:r>
              <a:rPr lang="en-US" altLang="zh-CN" sz="2400">
                <a:latin typeface="Times New Roman" panose="02020503050405090304" charset="0"/>
                <a:ea typeface="宋体-简" panose="02010800040101010101" charset="-122"/>
              </a:rPr>
              <a:t>		• Dynamic, uncertain, and multi-step</a:t>
            </a:r>
            <a:endParaRPr lang="en-US" altLang="zh-CN" sz="2400">
              <a:latin typeface="Times New Roman" panose="02020503050405090304" charset="0"/>
              <a:ea typeface="宋体-简" panose="02010800040101010101" charset="-122"/>
            </a:endParaRPr>
          </a:p>
          <a:p>
            <a:pPr marL="0" indent="0">
              <a:buNone/>
            </a:pPr>
            <a:r>
              <a:rPr lang="en-US" altLang="zh-CN" sz="2400">
                <a:latin typeface="Times New Roman" panose="02020503050405090304" charset="0"/>
                <a:ea typeface="宋体-简" panose="02010800040101010101" charset="-122"/>
              </a:rPr>
              <a:t>		• Outcomes depend on sequences of actions, not single predictions</a:t>
            </a:r>
            <a:endParaRPr lang="en-US" altLang="zh-CN" sz="2400">
              <a:latin typeface="Times New Roman" panose="02020503050405090304" charset="0"/>
              <a:ea typeface="宋体-简" panose="02010800040101010101" charset="-122"/>
            </a:endParaRPr>
          </a:p>
          <a:p>
            <a:pPr marL="0" indent="0">
              <a:buNone/>
            </a:pPr>
            <a:r>
              <a:rPr lang="en-US" altLang="zh-CN" sz="2900" b="1">
                <a:latin typeface="Times New Roman" panose="02020503050405090304" charset="0"/>
                <a:ea typeface="宋体-简" panose="02010800040101010101" charset="-122"/>
                <a:cs typeface="Times New Roman" panose="02020503050405090304" charset="0"/>
              </a:rPr>
              <a:t>	• Traditional gradient descent is insufficient</a:t>
            </a:r>
            <a:endParaRPr lang="en-US" altLang="zh-CN" sz="2900" b="1">
              <a:latin typeface="Times New Roman" panose="02020503050405090304" charset="0"/>
              <a:ea typeface="宋体-简" panose="02010800040101010101" charset="-122"/>
              <a:cs typeface="Times New Roman" panose="02020503050405090304" charset="0"/>
            </a:endParaRPr>
          </a:p>
          <a:p>
            <a:pPr marL="0" indent="0">
              <a:buNone/>
            </a:pPr>
            <a:r>
              <a:rPr lang="en-US" altLang="zh-CN" sz="2400">
                <a:latin typeface="Times New Roman" panose="02020503050405090304" charset="0"/>
                <a:ea typeface="宋体-简" panose="02010800040101010101" charset="-122"/>
              </a:rPr>
              <a:t>		• Assumes a fixed objective</a:t>
            </a:r>
            <a:endParaRPr lang="en-US" altLang="zh-CN" sz="2400">
              <a:latin typeface="Times New Roman" panose="02020503050405090304" charset="0"/>
              <a:ea typeface="宋体-简" panose="02010800040101010101" charset="-122"/>
            </a:endParaRPr>
          </a:p>
          <a:p>
            <a:pPr marL="0" indent="0">
              <a:buNone/>
            </a:pPr>
            <a:r>
              <a:rPr lang="en-US" altLang="zh-CN" sz="2400">
                <a:latin typeface="Times New Roman" panose="02020503050405090304" charset="0"/>
                <a:ea typeface="宋体-简" panose="02010800040101010101" charset="-122"/>
              </a:rPr>
              <a:t>		• Seeks a minimum of a static loss function</a:t>
            </a:r>
            <a:endParaRPr lang="en-US" altLang="zh-CN" sz="2400">
              <a:latin typeface="Times New Roman" panose="02020503050405090304" charset="0"/>
              <a:ea typeface="宋体-简" panose="02010800040101010101" charset="-122"/>
            </a:endParaRPr>
          </a:p>
          <a:p>
            <a:pPr marL="0" indent="0">
              <a:buNone/>
            </a:pPr>
            <a:r>
              <a:rPr lang="en-US" altLang="zh-CN" sz="2400">
                <a:latin typeface="Times New Roman" panose="02020503050405090304" charset="0"/>
                <a:ea typeface="宋体-简" panose="02010800040101010101" charset="-122"/>
              </a:rPr>
              <a:t>		• Cannot handle delayed or interactive feedback</a:t>
            </a:r>
            <a:endParaRPr lang="en-US" altLang="zh-CN" sz="2400">
              <a:latin typeface="Times New Roman" panose="02020503050405090304" charset="0"/>
              <a:ea typeface="宋体-简" panose="02010800040101010101" charset="-122"/>
            </a:endParaRPr>
          </a:p>
          <a:p>
            <a:pPr marL="0" indent="0">
              <a:buNone/>
            </a:pPr>
            <a:r>
              <a:rPr lang="en-US" altLang="zh-CN" sz="2900" b="1">
                <a:latin typeface="Times New Roman" panose="02020503050405090304" charset="0"/>
                <a:ea typeface="宋体-简" panose="02010800040101010101" charset="-122"/>
                <a:cs typeface="Times New Roman" panose="02020503050405090304" charset="0"/>
              </a:rPr>
              <a:t>	• Reinforcement Learning is outcome-driven</a:t>
            </a:r>
            <a:endParaRPr lang="en-US" altLang="zh-CN" sz="2900" b="1">
              <a:latin typeface="Times New Roman" panose="02020503050405090304" charset="0"/>
              <a:ea typeface="宋体-简" panose="02010800040101010101" charset="-122"/>
              <a:cs typeface="Times New Roman" panose="02020503050405090304" charset="0"/>
            </a:endParaRPr>
          </a:p>
          <a:p>
            <a:pPr marL="0" indent="0">
              <a:buNone/>
            </a:pPr>
            <a:r>
              <a:rPr lang="en-US" altLang="zh-CN" sz="2400">
                <a:latin typeface="Times New Roman" panose="02020503050405090304" charset="0"/>
                <a:ea typeface="宋体-简" panose="02010800040101010101" charset="-122"/>
              </a:rPr>
              <a:t>		• Learns a policy (best behavior), not a parameter minimum</a:t>
            </a:r>
            <a:endParaRPr lang="en-US" altLang="zh-CN" sz="2400">
              <a:latin typeface="Times New Roman" panose="02020503050405090304" charset="0"/>
              <a:ea typeface="宋体-简" panose="02010800040101010101" charset="-122"/>
            </a:endParaRPr>
          </a:p>
          <a:p>
            <a:pPr marL="0" indent="0">
              <a:buNone/>
            </a:pPr>
            <a:r>
              <a:rPr lang="en-US" altLang="zh-CN" sz="2400">
                <a:latin typeface="Times New Roman" panose="02020503050405090304" charset="0"/>
                <a:ea typeface="宋体-简" panose="02010800040101010101" charset="-122"/>
              </a:rPr>
              <a:t>		• Maximizes long-term cumulative rewards</a:t>
            </a:r>
            <a:endParaRPr lang="en-US" altLang="zh-CN" sz="2400">
              <a:latin typeface="Times New Roman" panose="02020503050405090304" charset="0"/>
              <a:ea typeface="宋体-简" panose="02010800040101010101" charset="-122"/>
            </a:endParaRPr>
          </a:p>
          <a:p>
            <a:pPr marL="0" indent="0">
              <a:buNone/>
            </a:pPr>
            <a:r>
              <a:rPr lang="en-US" altLang="zh-CN" sz="2400">
                <a:latin typeface="Times New Roman" panose="02020503050405090304" charset="0"/>
                <a:ea typeface="宋体-简" panose="02010800040101010101" charset="-122"/>
              </a:rPr>
              <a:t>		• Uses exploration to discover better strategies</a:t>
            </a:r>
            <a:endParaRPr lang="en-US" altLang="zh-CN" sz="2400">
              <a:latin typeface="Times New Roman" panose="02020503050405090304" charset="0"/>
              <a:ea typeface="宋体-简" panose="02010800040101010101" charset="-122"/>
            </a:endParaRPr>
          </a:p>
        </p:txBody>
      </p:sp>
      <p:sp>
        <p:nvSpPr>
          <p:cNvPr id="4" name="Title 1"/>
          <p:cNvSpPr>
            <a:spLocks noGrp="1"/>
          </p:cNvSpPr>
          <p:nvPr/>
        </p:nvSpPr>
        <p:spPr>
          <a:xfrm>
            <a:off x="609917" y="787131"/>
            <a:ext cx="9336257" cy="6308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altLang="en-US" sz="3600" b="1" strike="noStrike" kern="1200" spc="0" baseline="0" dirty="0" smtClean="0">
                <a:solidFill>
                  <a:srgbClr val="003366"/>
                </a:solidFill>
                <a:latin typeface="Calibri" charset="0"/>
                <a:ea typeface="+mj-ea"/>
                <a:cs typeface="Calibri" charset="0"/>
              </a:defRPr>
            </a:lvl1pPr>
          </a:lstStyle>
          <a:p>
            <a:r>
              <a:rPr lang="en-US" altLang="zh-CN" sz="4400" dirty="0">
                <a:latin typeface="Times New Roman" panose="02020503050405090304" charset="0"/>
                <a:ea typeface="宋体-简" panose="02010800040101010101" charset="-122"/>
                <a:sym typeface="+mn-ea"/>
              </a:rPr>
              <a:t>Learning for Real-World Problems</a:t>
            </a:r>
            <a:endParaRPr lang="en-US" altLang="zh-CN" sz="4400" dirty="0">
              <a:latin typeface="Times New Roman" panose="02020503050405090304" charset="0"/>
              <a:ea typeface="宋体-简" panose="020108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0" y="1724025"/>
            <a:ext cx="12192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>
                <a:solidFill>
                  <a:srgbClr val="FF0000"/>
                </a:solidFill>
              </a:rPr>
              <a:t>RL does not search for the lowest loss — it searches for the best long-term strategy.</a:t>
            </a:r>
            <a:endParaRPr lang="en-US" altLang="zh-CN" b="1">
              <a:solidFill>
                <a:srgbClr val="FF0000"/>
              </a:solidFill>
            </a:endParaRPr>
          </a:p>
        </p:txBody>
      </p:sp>
      <p:pic>
        <p:nvPicPr>
          <p:cNvPr id="10" name="图片 9" descr="unnamed (2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3415" y="2398395"/>
            <a:ext cx="3533140" cy="35331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3"/>
          <p:cNvSpPr>
            <a:spLocks noGrp="1"/>
          </p:cNvSpPr>
          <p:nvPr/>
        </p:nvSpPr>
        <p:spPr>
          <a:xfrm>
            <a:off x="0" y="2685034"/>
            <a:ext cx="12192000" cy="1675309"/>
          </a:xfrm>
          <a:prstGeom prst="rect">
            <a:avLst/>
          </a:prstGeom>
          <a:solidFill>
            <a:srgbClr val="003366"/>
          </a:solidFill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Calibri" charset="0"/>
                <a:ea typeface="+mj-ea"/>
                <a:cs typeface="Calibri" charset="0"/>
              </a:defRPr>
            </a:lvl1pPr>
          </a:lstStyle>
          <a:p>
            <a:r>
              <a:rPr>
                <a:latin typeface="Times New Roman" panose="02020503050405090304" charset="0"/>
                <a:ea typeface="宋体-简" panose="02010800040101010101" charset="-122"/>
                <a:sym typeface="+mn-ea"/>
              </a:rPr>
              <a:t>What I Know About RL</a:t>
            </a:r>
            <a:endParaRPr lang="en-US" dirty="0">
              <a:latin typeface="Times New Roman" panose="02020503050405090304" charset="0"/>
              <a:ea typeface="宋体-简" panose="020108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>
              <a:buClrTx/>
              <a:buSzTx/>
              <a:buFontTx/>
            </a:pPr>
            <a:r>
              <a:rPr lang="en-US" altLang="zh-CN" sz="4400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What I Know About RL</a:t>
            </a:r>
            <a:endParaRPr lang="en-US" altLang="zh-CN" sz="4400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Environment, State, Action, Reward, Policy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Goal: maximize long-term cumulative reward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Value-based RL: DQN, Double DQN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Policy-based RL: PPO, GRPO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>
              <a:buClrTx/>
              <a:buSzTx/>
              <a:buFontTx/>
            </a:pPr>
            <a:r>
              <a:rPr lang="en-US" altLang="zh-CN" sz="4400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DQN Overview</a:t>
            </a:r>
            <a:endParaRPr lang="en-US" altLang="zh-CN" sz="4400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sz="2800"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 sz="2800">
                <a:latin typeface="Times New Roman" panose="02020503050405090304" charset="0"/>
                <a:ea typeface="宋体-简" panose="02010800040101010101" charset="-122"/>
              </a:rPr>
              <a:t>Main Q-network + Target Q-network</a:t>
            </a:r>
            <a:endParaRPr sz="2800"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 sz="2800">
                <a:latin typeface="Times New Roman" panose="02020503050405090304" charset="0"/>
                <a:ea typeface="宋体-简" panose="02010800040101010101" charset="-122"/>
              </a:rPr>
              <a:t>Main network updated every step</a:t>
            </a:r>
            <a:endParaRPr sz="2800"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 sz="2800">
                <a:latin typeface="Times New Roman" panose="02020503050405090304" charset="0"/>
                <a:ea typeface="宋体-简" panose="02010800040101010101" charset="-122"/>
              </a:rPr>
              <a:t>Target network updated every N steps</a:t>
            </a:r>
            <a:endParaRPr sz="2800">
              <a:latin typeface="Times New Roman" panose="02020503050405090304" charset="0"/>
              <a:ea typeface="宋体-简" panose="02010800040101010101" charset="-122"/>
            </a:endParaRPr>
          </a:p>
        </p:txBody>
      </p:sp>
      <p:pic>
        <p:nvPicPr>
          <p:cNvPr id="4" name="图片 3" descr="dqn_concep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1720" y="1600200"/>
            <a:ext cx="4283075" cy="42830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>
              <a:buClrTx/>
              <a:buSzTx/>
              <a:buFontTx/>
            </a:pPr>
            <a:r>
              <a:rPr lang="en-US" altLang="zh-CN" sz="4400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DQN Overview</a:t>
            </a:r>
            <a:endParaRPr lang="en-US" altLang="zh-CN" sz="4400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>
                <a:latin typeface="Times New Roman" panose="02020503050405090304" charset="0"/>
                <a:ea typeface="宋体-简" panose="02010800040101010101" charset="-122"/>
              </a:rPr>
              <a:t>ε-greedy exploration (ε decays from 0.5 </a:t>
            </a:r>
            <a:r>
              <a:rPr lang="en-US" altLang="en-US" sz="2800">
                <a:latin typeface="Times New Roman" panose="02020503050405090304" charset="0"/>
                <a:ea typeface="宋体-简" panose="02010800040101010101" charset="-122"/>
              </a:rPr>
              <a:t>→</a:t>
            </a:r>
            <a:r>
              <a:rPr lang="en-US" altLang="zh-CN" sz="2800">
                <a:latin typeface="Times New Roman" panose="02020503050405090304" charset="0"/>
                <a:ea typeface="宋体-简" panose="02010800040101010101" charset="-122"/>
              </a:rPr>
              <a:t> 0.05)</a:t>
            </a:r>
            <a:endParaRPr lang="en-US" altLang="zh-CN" sz="2800">
              <a:latin typeface="Times New Roman" panose="02020503050405090304" charset="0"/>
              <a:ea typeface="宋体-简" panose="02010800040101010101" charset="-122"/>
            </a:endParaRPr>
          </a:p>
          <a:p>
            <a:endParaRPr lang="en-US" altLang="zh-CN" sz="2800">
              <a:latin typeface="Times New Roman" panose="02020503050405090304" charset="0"/>
              <a:ea typeface="宋体-简" panose="0201080004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340" y="2274570"/>
            <a:ext cx="2497455" cy="37223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0475" y="2275840"/>
            <a:ext cx="2497455" cy="37211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043805" y="3005455"/>
            <a:ext cx="3218815" cy="2637155"/>
          </a:xfrm>
          <a:prstGeom prst="rect">
            <a:avLst/>
          </a:prstGeom>
          <a:solidFill>
            <a:schemeClr val="tx1"/>
          </a:solidFill>
        </p:spPr>
        <p:txBody>
          <a:bodyPr>
            <a:noAutofit/>
          </a:bodyPr>
          <a:p>
            <a:pPr>
              <a:lnSpc>
                <a:spcPts val="1800"/>
              </a:lnSpc>
            </a:pPr>
            <a:r>
              <a:rPr lang="en-US" altLang="zh-CN" sz="900">
                <a:solidFill>
                  <a:srgbClr val="6A9955"/>
                </a:solidFill>
                <a:latin typeface="Menlo" panose="020B0609030804020204"/>
                <a:ea typeface="Menlo" panose="020B0609030804020204"/>
                <a:sym typeface="+mn-ea"/>
              </a:rPr>
              <a:t># take </a:t>
            </a:r>
            <a:r>
              <a:rPr lang="en-US" altLang="zh-CN" sz="900" b="0">
                <a:solidFill>
                  <a:srgbClr val="6A9955"/>
                </a:solidFill>
                <a:latin typeface="Menlo" panose="020B0609030804020204"/>
                <a:ea typeface="Menlo" panose="020B0609030804020204"/>
              </a:rPr>
              <a:t>FlappyBird as example</a:t>
            </a:r>
            <a:endParaRPr lang="en-US" altLang="zh-CN" sz="900" b="0">
              <a:solidFill>
                <a:srgbClr val="6A9955"/>
              </a:solidFill>
              <a:latin typeface="Menlo" panose="020B0609030804020204"/>
              <a:ea typeface="Menlo" panose="020B0609030804020204"/>
            </a:endParaRPr>
          </a:p>
          <a:p>
            <a:pPr>
              <a:lnSpc>
                <a:spcPts val="1800"/>
              </a:lnSpc>
            </a:pPr>
            <a:r>
              <a:rPr lang="en-US" altLang="zh-CN" sz="900" b="0">
                <a:solidFill>
                  <a:srgbClr val="569CD6"/>
                </a:solidFill>
                <a:latin typeface="Menlo" panose="020B0609030804020204"/>
                <a:ea typeface="Menlo" panose="020B0609030804020204"/>
              </a:rPr>
              <a:t>if</a:t>
            </a:r>
            <a:r>
              <a:rPr lang="en-US" altLang="zh-CN" sz="900" b="0">
                <a:solidFill>
                  <a:srgbClr val="D4D4D4"/>
                </a:solidFill>
                <a:latin typeface="Menlo" panose="020B0609030804020204"/>
                <a:ea typeface="Menlo" panose="020B0609030804020204"/>
              </a:rPr>
              <a:t> random.random() &lt;= epsilon:</a:t>
            </a:r>
            <a:endParaRPr lang="en-US" altLang="zh-CN" sz="900" b="0">
              <a:solidFill>
                <a:srgbClr val="6A9955"/>
              </a:solidFill>
              <a:latin typeface="Menlo" panose="020B0609030804020204"/>
              <a:ea typeface="Menlo" panose="020B0609030804020204"/>
            </a:endParaRPr>
          </a:p>
          <a:p>
            <a:pPr>
              <a:lnSpc>
                <a:spcPts val="1800"/>
              </a:lnSpc>
            </a:pPr>
            <a:r>
              <a:rPr lang="en-US" altLang="zh-CN" sz="900">
                <a:solidFill>
                  <a:srgbClr val="6A9955"/>
                </a:solidFill>
                <a:latin typeface="Menlo" panose="020B0609030804020204"/>
                <a:ea typeface="Menlo" panose="020B0609030804020204"/>
                <a:sym typeface="+mn-ea"/>
              </a:rPr>
              <a:t># Exploration</a:t>
            </a:r>
            <a:endParaRPr lang="en-US" altLang="zh-CN" sz="900" b="0">
              <a:solidFill>
                <a:srgbClr val="6A9955"/>
              </a:solidFill>
              <a:latin typeface="Menlo" panose="020B0609030804020204"/>
              <a:ea typeface="Menlo" panose="020B0609030804020204"/>
            </a:endParaRPr>
          </a:p>
          <a:p>
            <a:pPr>
              <a:lnSpc>
                <a:spcPts val="1800"/>
              </a:lnSpc>
            </a:pPr>
            <a:r>
              <a:rPr lang="zh-CN" altLang="en-US" sz="900" b="0">
                <a:solidFill>
                  <a:srgbClr val="D4D4D4"/>
                </a:solidFill>
                <a:latin typeface="Menlo" panose="020B0609030804020204"/>
                <a:ea typeface="Menlo" panose="020B0609030804020204"/>
              </a:rPr>
              <a:t> </a:t>
            </a:r>
            <a:r>
              <a:rPr lang="en-US" altLang="zh-CN" sz="900" b="0">
                <a:solidFill>
                  <a:srgbClr val="D4D4D4"/>
                </a:solidFill>
                <a:latin typeface="Menlo" panose="020B0609030804020204"/>
                <a:ea typeface="Menlo" panose="020B0609030804020204"/>
              </a:rPr>
              <a:t>jump_random_prob = </a:t>
            </a:r>
            <a:r>
              <a:rPr lang="en-US" altLang="zh-CN" sz="900" b="0">
                <a:solidFill>
                  <a:srgbClr val="B5CEA8"/>
                </a:solidFill>
                <a:latin typeface="Menlo" panose="020B0609030804020204"/>
                <a:ea typeface="Menlo" panose="020B0609030804020204"/>
              </a:rPr>
              <a:t>0.20</a:t>
            </a:r>
            <a:endParaRPr lang="en-US" altLang="zh-CN" sz="900" b="0">
              <a:solidFill>
                <a:srgbClr val="B5CEA8"/>
              </a:solidFill>
              <a:latin typeface="Menlo" panose="020B0609030804020204"/>
              <a:ea typeface="Menlo" panose="020B0609030804020204"/>
            </a:endParaRPr>
          </a:p>
          <a:p>
            <a:pPr>
              <a:lnSpc>
                <a:spcPts val="1800"/>
              </a:lnSpc>
            </a:pPr>
            <a:r>
              <a:rPr lang="en-US" altLang="zh-CN" sz="900" b="0">
                <a:solidFill>
                  <a:srgbClr val="569CD6"/>
                </a:solidFill>
                <a:latin typeface="Menlo" panose="020B0609030804020204"/>
                <a:ea typeface="Menlo" panose="020B0609030804020204"/>
              </a:rPr>
              <a:t>if</a:t>
            </a:r>
            <a:r>
              <a:rPr lang="en-US" altLang="zh-CN" sz="900" b="0">
                <a:solidFill>
                  <a:srgbClr val="D4D4D4"/>
                </a:solidFill>
                <a:latin typeface="Menlo" panose="020B0609030804020204"/>
                <a:ea typeface="Menlo" panose="020B0609030804020204"/>
              </a:rPr>
              <a:t> random.random() &lt; jump_random_prob:</a:t>
            </a:r>
            <a:endParaRPr lang="en-US" altLang="zh-CN" sz="900" b="0">
              <a:solidFill>
                <a:srgbClr val="D4D4D4"/>
              </a:solidFill>
              <a:latin typeface="Menlo" panose="020B0609030804020204"/>
              <a:ea typeface="Menlo" panose="020B0609030804020204"/>
            </a:endParaRPr>
          </a:p>
          <a:p>
            <a:pPr>
              <a:lnSpc>
                <a:spcPts val="1800"/>
              </a:lnSpc>
            </a:pPr>
            <a:r>
              <a:rPr lang="en-US" altLang="zh-CN" sz="900" b="0">
                <a:solidFill>
                  <a:srgbClr val="D4D4D4"/>
                </a:solidFill>
                <a:latin typeface="Menlo" panose="020B0609030804020204"/>
                <a:ea typeface="Menlo" panose="020B0609030804020204"/>
              </a:rPr>
              <a:t> action_index = </a:t>
            </a:r>
            <a:r>
              <a:rPr lang="en-US" altLang="zh-CN" sz="900" b="0">
                <a:solidFill>
                  <a:srgbClr val="B5CEA8"/>
                </a:solidFill>
                <a:latin typeface="Menlo" panose="020B0609030804020204"/>
                <a:ea typeface="Menlo" panose="020B0609030804020204"/>
              </a:rPr>
              <a:t>1 </a:t>
            </a:r>
            <a:r>
              <a:rPr lang="en-US" altLang="zh-CN" sz="900" b="0">
                <a:solidFill>
                  <a:srgbClr val="6A9955"/>
                </a:solidFill>
                <a:latin typeface="Menlo" panose="020B0609030804020204"/>
                <a:ea typeface="Menlo" panose="020B0609030804020204"/>
              </a:rPr>
              <a:t># jump</a:t>
            </a:r>
            <a:endParaRPr lang="en-US" altLang="zh-CN" sz="900" b="0">
              <a:solidFill>
                <a:srgbClr val="6A9955"/>
              </a:solidFill>
              <a:latin typeface="Menlo" panose="020B0609030804020204"/>
              <a:ea typeface="Menlo" panose="020B0609030804020204"/>
            </a:endParaRPr>
          </a:p>
          <a:p>
            <a:pPr>
              <a:lnSpc>
                <a:spcPts val="1800"/>
              </a:lnSpc>
            </a:pPr>
            <a:r>
              <a:rPr lang="en-US" altLang="zh-CN" sz="900" b="0">
                <a:solidFill>
                  <a:srgbClr val="569CD6"/>
                </a:solidFill>
                <a:latin typeface="Menlo" panose="020B0609030804020204"/>
                <a:ea typeface="Menlo" panose="020B0609030804020204"/>
              </a:rPr>
              <a:t>else</a:t>
            </a:r>
            <a:r>
              <a:rPr lang="en-US" altLang="zh-CN" sz="900" b="0">
                <a:solidFill>
                  <a:srgbClr val="D4D4D4"/>
                </a:solidFill>
                <a:latin typeface="Menlo" panose="020B0609030804020204"/>
                <a:ea typeface="Menlo" panose="020B0609030804020204"/>
              </a:rPr>
              <a:t>:</a:t>
            </a:r>
            <a:endParaRPr lang="en-US" altLang="zh-CN" sz="900" b="0">
              <a:solidFill>
                <a:srgbClr val="D4D4D4"/>
              </a:solidFill>
              <a:latin typeface="Menlo" panose="020B0609030804020204"/>
              <a:ea typeface="Menlo" panose="020B0609030804020204"/>
            </a:endParaRPr>
          </a:p>
          <a:p>
            <a:pPr>
              <a:lnSpc>
                <a:spcPts val="1800"/>
              </a:lnSpc>
            </a:pPr>
            <a:r>
              <a:rPr lang="en-US" altLang="zh-CN" sz="900" b="0">
                <a:solidFill>
                  <a:srgbClr val="D4D4D4"/>
                </a:solidFill>
                <a:latin typeface="Menlo" panose="020B0609030804020204"/>
                <a:ea typeface="Menlo" panose="020B0609030804020204"/>
              </a:rPr>
              <a:t> action_index = </a:t>
            </a:r>
            <a:r>
              <a:rPr lang="en-US" altLang="zh-CN" sz="900" b="0">
                <a:solidFill>
                  <a:srgbClr val="B5CEA8"/>
                </a:solidFill>
                <a:latin typeface="Menlo" panose="020B0609030804020204"/>
                <a:ea typeface="Menlo" panose="020B0609030804020204"/>
              </a:rPr>
              <a:t>0</a:t>
            </a:r>
            <a:r>
              <a:rPr lang="en-US" altLang="zh-CN" sz="900" b="0">
                <a:solidFill>
                  <a:srgbClr val="6A9955"/>
                </a:solidFill>
                <a:latin typeface="Menlo" panose="020B0609030804020204"/>
                <a:ea typeface="Menlo" panose="020B0609030804020204"/>
              </a:rPr>
              <a:t># not jump</a:t>
            </a:r>
            <a:endParaRPr lang="zh-CN" altLang="en-US" sz="900" b="0">
              <a:solidFill>
                <a:srgbClr val="6A9955"/>
              </a:solidFill>
              <a:latin typeface="Menlo" panose="020B0609030804020204"/>
              <a:ea typeface="Menlo" panose="020B0609030804020204"/>
            </a:endParaRPr>
          </a:p>
          <a:p>
            <a:pPr>
              <a:lnSpc>
                <a:spcPts val="1800"/>
              </a:lnSpc>
            </a:pPr>
            <a:r>
              <a:rPr lang="en-US" altLang="zh-CN" sz="900" b="0">
                <a:solidFill>
                  <a:srgbClr val="569CD6"/>
                </a:solidFill>
                <a:latin typeface="Menlo" panose="020B0609030804020204"/>
                <a:ea typeface="Menlo" panose="020B0609030804020204"/>
              </a:rPr>
              <a:t>else</a:t>
            </a:r>
            <a:r>
              <a:rPr lang="en-US" altLang="zh-CN" sz="900" b="0">
                <a:solidFill>
                  <a:srgbClr val="D4D4D4"/>
                </a:solidFill>
                <a:latin typeface="Menlo" panose="020B0609030804020204"/>
                <a:ea typeface="Menlo" panose="020B0609030804020204"/>
              </a:rPr>
              <a:t>:</a:t>
            </a:r>
            <a:endParaRPr lang="en-US" altLang="zh-CN" sz="900" b="0">
              <a:solidFill>
                <a:srgbClr val="D4D4D4"/>
              </a:solidFill>
              <a:latin typeface="Menlo" panose="020B0609030804020204"/>
              <a:ea typeface="Menlo" panose="020B0609030804020204"/>
            </a:endParaRPr>
          </a:p>
          <a:p>
            <a:pPr>
              <a:lnSpc>
                <a:spcPts val="1800"/>
              </a:lnSpc>
            </a:pPr>
            <a:r>
              <a:rPr lang="en-US" altLang="zh-CN" sz="900" b="0">
                <a:solidFill>
                  <a:srgbClr val="6A9955"/>
                </a:solidFill>
                <a:latin typeface="Menlo" panose="020B0609030804020204"/>
                <a:ea typeface="Menlo" panose="020B0609030804020204"/>
              </a:rPr>
              <a:t># Exploitation</a:t>
            </a:r>
            <a:endParaRPr lang="zh-CN" altLang="en-US" sz="900" b="0">
              <a:solidFill>
                <a:srgbClr val="6A9955"/>
              </a:solidFill>
              <a:latin typeface="Menlo" panose="020B0609030804020204"/>
              <a:ea typeface="Menlo" panose="020B0609030804020204"/>
            </a:endParaRPr>
          </a:p>
          <a:p>
            <a:pPr>
              <a:lnSpc>
                <a:spcPts val="1800"/>
              </a:lnSpc>
            </a:pPr>
            <a:r>
              <a:rPr lang="zh-CN" altLang="en-US" sz="900" b="0">
                <a:solidFill>
                  <a:srgbClr val="D4D4D4"/>
                </a:solidFill>
                <a:latin typeface="Menlo" panose="020B0609030804020204"/>
                <a:ea typeface="Menlo" panose="020B0609030804020204"/>
              </a:rPr>
              <a:t> </a:t>
            </a:r>
            <a:r>
              <a:rPr lang="en-US" altLang="zh-CN" sz="900" b="0">
                <a:solidFill>
                  <a:srgbClr val="D4D4D4"/>
                </a:solidFill>
                <a:latin typeface="Menlo" panose="020B0609030804020204"/>
                <a:ea typeface="Menlo" panose="020B0609030804020204"/>
              </a:rPr>
              <a:t>action_index = int(np.argmax(q_values_np))</a:t>
            </a:r>
            <a:endParaRPr lang="en-US" altLang="zh-CN" sz="900" b="0">
              <a:solidFill>
                <a:srgbClr val="D4D4D4"/>
              </a:solidFill>
              <a:latin typeface="Menlo" panose="020B0609030804020204"/>
              <a:ea typeface="Menlo" panose="020B0609030804020204"/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8262620" y="3834130"/>
            <a:ext cx="617855" cy="24638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>
              <a:buClrTx/>
              <a:buSzTx/>
              <a:buFontTx/>
            </a:pPr>
            <a:r>
              <a:rPr lang="en-US" altLang="zh-CN" b="1" smtClean="0">
                <a:solidFill>
                  <a:srgbClr val="003366"/>
                </a:solidFill>
                <a:latin typeface="Times New Roman" panose="02020503050405090304" charset="0"/>
                <a:ea typeface="宋体-简" panose="02010800040101010101" charset="-122"/>
                <a:cs typeface="Calibri" charset="0"/>
              </a:rPr>
              <a:t>Q-value &amp; TD Target</a:t>
            </a:r>
            <a:endParaRPr lang="en-US" altLang="zh-CN" b="1" smtClean="0">
              <a:solidFill>
                <a:srgbClr val="003366"/>
              </a:solidFill>
              <a:latin typeface="Times New Roman" panose="02020503050405090304" charset="0"/>
              <a:ea typeface="宋体-简" panose="02010800040101010101" charset="-122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Q = expected discounted future reward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TD target: y = r + γ max Q_target(s’, a’)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  <a:p>
            <a:r>
              <a:rPr>
                <a:latin typeface="Times New Roman" panose="02020503050405090304" charset="0"/>
                <a:ea typeface="宋体-简" panose="02010800040101010101" charset="-122"/>
              </a:rPr>
              <a:t>Train Q_main(s,a) to match y</a:t>
            </a:r>
            <a:endParaRPr>
              <a:latin typeface="Times New Roman" panose="02020503050405090304" charset="0"/>
              <a:ea typeface="宋体-简" panose="02010800040101010101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2733</Words>
  <Application>WPS 演示</Application>
  <PresentationFormat>On-screen Show (4:3)</PresentationFormat>
  <Paragraphs>129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40" baseType="lpstr">
      <vt:lpstr>Arial</vt:lpstr>
      <vt:lpstr>宋体</vt:lpstr>
      <vt:lpstr>Wingdings</vt:lpstr>
      <vt:lpstr>Arial</vt:lpstr>
      <vt:lpstr>Times New Roman</vt:lpstr>
      <vt:lpstr>汉仪书宋二KW</vt:lpstr>
      <vt:lpstr>Calibri</vt:lpstr>
      <vt:lpstr>Helvetica Neue</vt:lpstr>
      <vt:lpstr>宋体-简</vt:lpstr>
      <vt:lpstr>Menlo</vt:lpstr>
      <vt:lpstr>微软雅黑</vt:lpstr>
      <vt:lpstr>汉仪旗黑</vt:lpstr>
      <vt:lpstr>宋体</vt:lpstr>
      <vt:lpstr>Arial Unicode MS</vt:lpstr>
      <vt:lpstr>等线</vt:lpstr>
      <vt:lpstr>汉仪中等线KW</vt:lpstr>
      <vt:lpstr>Menlo</vt:lpstr>
      <vt:lpstr>Office Theme</vt:lpstr>
      <vt:lpstr>2_Office 主题​​</vt:lpstr>
      <vt:lpstr>Reinforcement Learning Practice – From DQN to PPO/GRPO</vt:lpstr>
      <vt:lpstr>PowerPoint 演示文稿</vt:lpstr>
      <vt:lpstr>PowerPoint 演示文稿</vt:lpstr>
      <vt:lpstr>PowerPoint 演示文稿</vt:lpstr>
      <vt:lpstr>PowerPoint 演示文稿</vt:lpstr>
      <vt:lpstr>What I Know About RL</vt:lpstr>
      <vt:lpstr>DQN Overview</vt:lpstr>
      <vt:lpstr>DQN Overview</vt:lpstr>
      <vt:lpstr>Q-value &amp; TD Target</vt:lpstr>
      <vt:lpstr>Double DQN Improvements</vt:lpstr>
      <vt:lpstr>PPO Overview</vt:lpstr>
      <vt:lpstr>GRPO</vt:lpstr>
      <vt:lpstr>RL vs Fine-tuning in LLMs</vt:lpstr>
      <vt:lpstr>LLM as RL Agent</vt:lpstr>
      <vt:lpstr>PowerPoint 演示文稿</vt:lpstr>
      <vt:lpstr>Project: Double DQN Flappy Bird</vt:lpstr>
      <vt:lpstr>PowerPoint 演示文稿</vt:lpstr>
      <vt:lpstr>Results</vt:lpstr>
      <vt:lpstr>PowerPoint 演示文稿</vt:lpstr>
      <vt:lpstr>Code &amp; Summary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charlotte</cp:lastModifiedBy>
  <cp:revision>8</cp:revision>
  <dcterms:created xsi:type="dcterms:W3CDTF">2025-11-23T02:09:04Z</dcterms:created>
  <dcterms:modified xsi:type="dcterms:W3CDTF">2025-11-23T02:09:04Z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512647BA139BBB4ED4BC21691AAEADBF_42</vt:lpwstr>
  </property>
  <property fmtid="{D5CDD505-2E9C-101B-9397-08002B2CF9AE}" pid="3" name="KSOProductBuildVer">
    <vt:lpwstr>2052-12.1.22553.22553</vt:lpwstr>
  </property>
</Properties>
</file>

<file path=docProps/thumbnail.jpeg>
</file>